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7" r:id="rId2"/>
    <p:sldId id="258" r:id="rId3"/>
    <p:sldId id="270" r:id="rId4"/>
    <p:sldId id="279" r:id="rId5"/>
    <p:sldId id="278" r:id="rId6"/>
    <p:sldId id="261" r:id="rId7"/>
    <p:sldId id="262" r:id="rId8"/>
    <p:sldId id="265" r:id="rId9"/>
    <p:sldId id="266" r:id="rId10"/>
    <p:sldId id="269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947A3-34AC-41CD-96BE-C795F68BF513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ACC96-A811-4F9D-8C2D-C94D29B44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8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8BC2-CFEF-4317-B0FA-AB494DF0DBBB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61D7-2281-4E6E-812F-9157987362D2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85BD-9453-4DD8-9926-5244893FE2C2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B9-A551-4FB7-BA5E-B67594A0928F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F583-98DB-47A1-8D84-89F33A1582C0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62AF-706F-4BC2-8EC6-F55FD6A886CC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2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8CB7-D9EA-4B90-B083-C31ABB5DD5A7}" type="datetime1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9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C7-E380-45AE-B9F8-ED1EDAE4837E}" type="datetime1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6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9C2-6A2F-47FA-B094-E27BA053D631}" type="datetime1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AB5C-E6B3-44CE-8D01-53B0DA0AF096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B174-7EED-480D-A1A8-2C8DCA0C5A79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7663-00F6-415D-BCC2-1128F4BC18B9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799D-92CC-4B88-9B65-56B8961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Lazutina\YandexDisk\Вестник МО\2018\№1(2018)\Верстка и обложка\Логоти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429" y="1412775"/>
            <a:ext cx="8887141" cy="3168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5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Вестник международных организаций:</a:t>
            </a:r>
          </a:p>
          <a:p>
            <a:pPr algn="ctr"/>
            <a:r>
              <a:rPr lang="ru-RU" sz="5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 </a:t>
            </a:r>
            <a:br>
              <a:rPr lang="ru-RU" sz="5000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sz="50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путь интернационализации</a:t>
            </a:r>
            <a:br>
              <a:rPr lang="ru-RU" sz="5000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sz="3900" dirty="0" smtClean="0">
                <a:solidFill>
                  <a:srgbClr val="006699"/>
                </a:solidFill>
                <a:latin typeface="Cambria" panose="02040503050406030204" pitchFamily="18" charset="0"/>
              </a:rPr>
              <a:t/>
            </a:r>
            <a:br>
              <a:rPr lang="ru-RU" sz="3900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14" descr="C:\Users\ILazutina\YandexDisk\Вестник МО\2018\Круглый стол АНРИ и НЭИКОН\logo_hse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65304"/>
            <a:ext cx="4248472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  <a:t>Марина Владимировна Ларионова,</a:t>
            </a:r>
            <a:b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  <a:t>главный редактор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Lazutina\YandexDisk\Вестник МО\2018\№1(2018)\Верстка и обложка\Логоти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4246" y="1916832"/>
            <a:ext cx="8887141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Благодарим за внимание!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14" descr="C:\Users\ILazutina\YandexDisk\Вестник МО\2018\Круглый стол АНРИ и НЭИКОН\logo_hse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65304"/>
            <a:ext cx="4248472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570" y="2947793"/>
            <a:ext cx="8567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  <a:t>Ларионова Марина Владимировна,</a:t>
            </a:r>
            <a:b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  <a:t>главный редактор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245" y="4552263"/>
            <a:ext cx="429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cap="none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Редакция журнала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2274" y="3132459"/>
            <a:ext cx="3246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6699"/>
                </a:solidFill>
                <a:latin typeface="Cambria" panose="02040503050406030204" pitchFamily="18" charset="0"/>
              </a:rPr>
              <a:t>larionova-mv@ranepa.ru</a:t>
            </a:r>
            <a:endParaRPr lang="ru-RU" b="1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8782" y="4544252"/>
            <a:ext cx="339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b="1" dirty="0">
                <a:solidFill>
                  <a:srgbClr val="006699"/>
                </a:solidFill>
                <a:latin typeface="Cambria" panose="02040503050406030204" pitchFamily="18" charset="0"/>
              </a:rPr>
              <a:t>Сайт </a:t>
            </a:r>
            <a:r>
              <a:rPr lang="en-US" b="1" u="sng" dirty="0">
                <a:solidFill>
                  <a:srgbClr val="006699"/>
                </a:solidFill>
                <a:latin typeface="Cambria" panose="02040503050406030204" pitchFamily="18" charset="0"/>
              </a:rPr>
              <a:t>iorj.hse.ru</a:t>
            </a:r>
            <a:r>
              <a:rPr lang="ru-RU" b="1" dirty="0">
                <a:solidFill>
                  <a:srgbClr val="006699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0066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6699"/>
                </a:solidFill>
                <a:latin typeface="Cambria" panose="02040503050406030204" pitchFamily="18" charset="0"/>
              </a:rPr>
              <a:t>Почта </a:t>
            </a:r>
            <a:r>
              <a:rPr lang="en-US" b="1" u="sng" dirty="0">
                <a:solidFill>
                  <a:srgbClr val="006699"/>
                </a:solidFill>
                <a:latin typeface="Cambria" panose="02040503050406030204" pitchFamily="18" charset="0"/>
              </a:rPr>
              <a:t>iorj@hse.ru</a:t>
            </a:r>
            <a:endParaRPr lang="ru-RU" b="1" u="sng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06" y="2636912"/>
            <a:ext cx="59330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Издается с 2006 года. С 2009 года публикуется 4 тематических номера в год. 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Двойное анонимное рецензирование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Архив в открытом доступе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В ред. совете 10 российских и 8 зарубежных экспертов из Канады, Бельгии, Великобритании, Китая, Нидерландов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Входит в перечень ВАК (с 2010 года)</a:t>
            </a:r>
          </a:p>
          <a:p>
            <a:pPr marL="285750" lvl="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Индексируется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в РИНЦ, 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Emerging Sources Citation Index Web 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of Science  (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с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 2015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года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) 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 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Scopus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 (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с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 2017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года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)</a:t>
            </a:r>
            <a:r>
              <a:rPr lang="en-US" sz="1600" dirty="0">
                <a:solidFill>
                  <a:srgbClr val="006699"/>
                </a:solidFill>
                <a:latin typeface="Cambria" panose="02040503050406030204" pitchFamily="18" charset="0"/>
              </a:rPr>
              <a:t> </a:t>
            </a:r>
            <a:endParaRPr lang="ru-RU" sz="1600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39335"/>
            <a:ext cx="3024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О журнале</a:t>
            </a:r>
            <a:endParaRPr lang="ru-RU" sz="2500" b="1" dirty="0"/>
          </a:p>
        </p:txBody>
      </p:sp>
      <p:pic>
        <p:nvPicPr>
          <p:cNvPr id="3074" name="Picture 2" descr="C:\Users\ILazut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779712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Lazutina\YandexDisk\Вестник МО\2018\№1(2018)\Верстка и обложка\Логот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0"/>
            <a:ext cx="91536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Развитие и интернационализация журнала: изменения в редакционной политике </a:t>
            </a:r>
            <a:endParaRPr lang="ru-RU" sz="1700" b="1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" y="519107"/>
            <a:ext cx="7378849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2006-2008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 – становление журнала 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7-8 номеров в год на русском языке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(тираж 500 экз.)</a:t>
            </a:r>
            <a:endParaRPr lang="ru-RU" sz="1600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Публикация оригинальных статей, переводов, обзоров проектов, саммитов, конференций, литературы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ru-RU" sz="1600" b="1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2009 – 2013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– развитие журнала как международного академического издания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4 номера в год на русском языке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(тираж 500 экз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.)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Публикация оригинальных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статей, переводов (до 5 в год)</a:t>
            </a:r>
            <a:endParaRPr lang="ru-RU" sz="1600" b="1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ru-RU" sz="1600" b="1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 2014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– реализация программы развития журнала и издание на двух языках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4 номера на русском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(тираж 500 экз.) и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4 на английском в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год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(тираж </a:t>
            </a: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одного английского номера в год – 150-200 экз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.) 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99"/>
                </a:solidFill>
                <a:latin typeface="Cambria" panose="02040503050406030204" pitchFamily="18" charset="0"/>
              </a:rPr>
              <a:t>Публикация оригинальных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статей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 рецензий/обзоров, переводов (до 2 в год)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Индексирование в 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Scopus 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(с 2017 г.) и </a:t>
            </a:r>
            <a:r>
              <a:rPr lang="en-US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Web of Science</a:t>
            </a:r>
            <a:r>
              <a:rPr lang="ru-RU" sz="1600" dirty="0" smtClean="0">
                <a:solidFill>
                  <a:srgbClr val="006699"/>
                </a:solidFill>
                <a:latin typeface="Cambria" panose="02040503050406030204" pitchFamily="18" charset="0"/>
              </a:rPr>
              <a:t> (с 2015 г.)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4" descr="C:\Users\ILazutina\YandexDisk\Вестник МО\2017\№4 (2017)\Обложка и верстка\На русском\для сай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3457"/>
            <a:ext cx="1736804" cy="24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Lazutina\YandexDisk\Вестник МО\2017\№4 (2017)\Обложка и верстка\На английском\VESTNIK Т12(4)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7368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9" t="36675" r="15306" b="29306"/>
          <a:stretch/>
        </p:blipFill>
        <p:spPr bwMode="auto">
          <a:xfrm>
            <a:off x="179512" y="493443"/>
            <a:ext cx="8728450" cy="30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33" y="14082"/>
            <a:ext cx="8895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  <a:latin typeface="Cambria" panose="02040503050406030204" pitchFamily="18" charset="0"/>
              </a:rPr>
              <a:t>Изменения в составе авторов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28450" cy="239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6479059"/>
            <a:ext cx="3462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Количество зарубежных авторов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418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1006"/>
            <a:ext cx="8208911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Динамика количества статей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3595457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99"/>
                </a:solidFill>
                <a:latin typeface="Cambria" panose="02040503050406030204" pitchFamily="18" charset="0"/>
              </a:rPr>
              <a:t>Динамика объема </a:t>
            </a:r>
            <a:r>
              <a:rPr lang="ru-RU" sz="16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номеров (русской версии), </a:t>
            </a:r>
            <a:r>
              <a:rPr lang="ru-RU" sz="1600" b="1" dirty="0">
                <a:solidFill>
                  <a:srgbClr val="006699"/>
                </a:solidFill>
                <a:latin typeface="Cambria" panose="02040503050406030204" pitchFamily="18" charset="0"/>
              </a:rPr>
              <a:t>в уч.- изд. 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37886" r="16074" b="33908"/>
          <a:stretch/>
        </p:blipFill>
        <p:spPr bwMode="auto">
          <a:xfrm>
            <a:off x="179511" y="4005064"/>
            <a:ext cx="878497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6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33" y="508115"/>
            <a:ext cx="629198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Индивидуальное приглашение </a:t>
            </a:r>
            <a:endParaRPr lang="ru-RU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lvl="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Электронная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рассылка анонсов номеров </a:t>
            </a:r>
          </a:p>
          <a:p>
            <a:pPr marL="285750" lvl="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Работа с соредакторами тематических номеров </a:t>
            </a:r>
          </a:p>
          <a:p>
            <a:pPr marL="28575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Отбор актуальных материалов для перевода и публикация переводов в русской версии </a:t>
            </a:r>
          </a:p>
          <a:p>
            <a:pPr marL="285750" lvl="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научных мероприятий при участии/при поддержке журнала </a:t>
            </a:r>
            <a:endParaRPr lang="ru-RU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lvl="0" indent="-285750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 2014 года опубликованы статьи авторов из 15 стран</a:t>
            </a:r>
            <a:endParaRPr lang="ru-RU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233" y="116632"/>
            <a:ext cx="4500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Привлечение зарубежных авторов</a:t>
            </a:r>
            <a:endParaRPr lang="ru-RU" sz="2000" dirty="0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5415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6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" y="4194848"/>
            <a:ext cx="8728450" cy="266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469" y="3874732"/>
            <a:ext cx="3462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6699"/>
                </a:solidFill>
                <a:latin typeface="Cambria" panose="02040503050406030204" pitchFamily="18" charset="0"/>
              </a:rPr>
              <a:t>Количество зарубежных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39543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540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Обеспечение качества публикаций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012" y="692696"/>
            <a:ext cx="777686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Приглашение  соредактора для подготовки тематических номеров</a:t>
            </a:r>
            <a:endParaRPr lang="en-US" dirty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lvl="0" indent="-28575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Сотрудничество с зарубежными редакторами, имеющими опыт работы с научными текстами в области мировой экономики и международных отношений</a:t>
            </a:r>
          </a:p>
          <a:p>
            <a:pPr marL="285750" lvl="0" indent="-28575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Сотрудничество с переводчиками, работающими в тематической сфере журнала (а не с универсальными переводчиками).</a:t>
            </a:r>
            <a:endParaRPr lang="ru-RU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356992"/>
            <a:ext cx="3278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Количество рецензентов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04" y="4005064"/>
            <a:ext cx="4602163" cy="24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012" y="3223721"/>
            <a:ext cx="4572000" cy="2033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31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Расширение базы рецензентов через партнеров и  зарубежного редактора, членов ред. совета, поиск рецензентов в открытом доступе и на конференциях, среди авторов.</a:t>
            </a:r>
            <a:endParaRPr lang="ru-RU" dirty="0">
              <a:solidFill>
                <a:srgbClr val="0066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502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Распространение и продвижение журнала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845" y="613612"/>
            <a:ext cx="867077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1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В</a:t>
            </a:r>
            <a:r>
              <a:rPr lang="en-US" dirty="0" smtClean="0">
                <a:solidFill>
                  <a:srgbClr val="006699"/>
                </a:solidFill>
                <a:latin typeface="Cambria" panose="02040503050406030204" pitchFamily="18" charset="0"/>
              </a:rPr>
              <a:t> 2015 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году Вестник вошел в базу </a:t>
            </a:r>
            <a:r>
              <a:rPr lang="en-US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Emerging Sources Citation Index (ESCI)</a:t>
            </a:r>
            <a:r>
              <a:rPr lang="ru-RU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Web of Science</a:t>
            </a:r>
            <a:r>
              <a:rPr lang="en-US" dirty="0" smtClean="0">
                <a:solidFill>
                  <a:srgbClr val="006699"/>
                </a:solidFill>
                <a:latin typeface="Cambria" panose="02040503050406030204" pitchFamily="18" charset="0"/>
              </a:rPr>
              <a:t>.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С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 2017 года журнал начал индексироваться в </a:t>
            </a:r>
            <a:r>
              <a:rPr lang="en-US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S</a:t>
            </a:r>
            <a:r>
              <a:rPr lang="en-US" b="1" dirty="0">
                <a:solidFill>
                  <a:srgbClr val="006699"/>
                </a:solidFill>
                <a:latin typeface="Cambria" panose="02040503050406030204" pitchFamily="18" charset="0"/>
              </a:rPr>
              <a:t>copus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. </a:t>
            </a:r>
          </a:p>
          <a:p>
            <a:pPr marL="285750" indent="-285750">
              <a:lnSpc>
                <a:spcPts val="31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Презентация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журнала на мероприятиях в России и за рубежом, распространение печатных экземпляров и брошюр на английском 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языке.</a:t>
            </a:r>
            <a:endParaRPr lang="en-US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31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Распространение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журнала через почтовую и электронную 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рассылку</a:t>
            </a:r>
          </a:p>
          <a:p>
            <a:pPr marL="285750" indent="-285750">
              <a:lnSpc>
                <a:spcPts val="31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Поддержка сайта журнала на английском языке.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089" y="3603700"/>
            <a:ext cx="4377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Статистика сайта журнала на английском языке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1477"/>
            <a:ext cx="5760639" cy="282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60703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Увеличение потока подаваемых в редакцию статей от российских авторов.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Возрастание нагрузки на рецензентов (за год редакция готовит более 100 рецензий).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Увеличение публикационного цикла (от момента подачи статьи до ее публикации проходит от 6 до 12 месяцев) и «очереди» на </a:t>
            </a: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публикацию.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Привлечение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зарубежных авторов и поддержание стабильного количества зарубежных оригинальных публикаций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Высокая 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стоимость распространения печатных версий журнала за рубежом.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60593"/>
            <a:ext cx="4031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Cambria" panose="02040503050406030204" pitchFamily="18" charset="0"/>
              </a:rPr>
              <a:t>Трудности и пути преодоления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16628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Развитие практики препринтов – публиковать тексты на сайте, прошедшие рецензирование и доработанные авторами, но еще ожидающими публикацию в печатном номере. </a:t>
            </a:r>
            <a:endParaRPr lang="ru-RU" dirty="0" smtClean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Более жесткий отбор статей. Отказ от существенной доработки текстов. 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Увеличение количества адресов электронной рассылки и снижения печатной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99"/>
                </a:solidFill>
                <a:latin typeface="Cambria" panose="02040503050406030204" pitchFamily="18" charset="0"/>
              </a:rPr>
              <a:t>Распространение брошюр о журнале на английском языке и презентации на международных мероприятиях.</a:t>
            </a:r>
            <a:endParaRPr lang="ru-RU" dirty="0">
              <a:solidFill>
                <a:srgbClr val="006699"/>
              </a:solidFill>
              <a:latin typeface="Cambria" panose="020405030504060302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Переход на платформу </a:t>
            </a:r>
            <a:r>
              <a:rPr lang="en-US" dirty="0">
                <a:solidFill>
                  <a:srgbClr val="006699"/>
                </a:solidFill>
                <a:latin typeface="Cambria" panose="02040503050406030204" pitchFamily="18" charset="0"/>
              </a:rPr>
              <a:t>Open Journal Systems</a:t>
            </a:r>
            <a:r>
              <a:rPr lang="ru-RU" dirty="0">
                <a:solidFill>
                  <a:srgbClr val="006699"/>
                </a:solidFill>
                <a:latin typeface="Cambria" panose="02040503050406030204" pitchFamily="18" charset="0"/>
              </a:rPr>
              <a:t>. 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23371" y="3384580"/>
            <a:ext cx="484632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99D-92CC-4B88-9B65-56B8961AEC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4662</TotalTime>
  <Words>573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Лазутина Ирина Викторовна</dc:creator>
  <cp:lastModifiedBy>Сафонкина Елизавета Андреевна</cp:lastModifiedBy>
  <cp:revision>85</cp:revision>
  <cp:lastPrinted>2018-04-24T15:19:26Z</cp:lastPrinted>
  <dcterms:created xsi:type="dcterms:W3CDTF">2018-04-16T09:55:12Z</dcterms:created>
  <dcterms:modified xsi:type="dcterms:W3CDTF">2018-04-24T15:19:40Z</dcterms:modified>
</cp:coreProperties>
</file>